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3C18C9FD-2674-4602-98FD-7DC1F34B3406}" type="datetimeFigureOut">
              <a:rPr lang="lt-LT" smtClean="0"/>
              <a:t>2017-11-26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65056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3C18C9FD-2674-4602-98FD-7DC1F34B3406}" type="datetimeFigureOut">
              <a:rPr lang="lt-LT" smtClean="0"/>
              <a:t>2017-11-26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143875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3C18C9FD-2674-4602-98FD-7DC1F34B3406}" type="datetimeFigureOut">
              <a:rPr lang="lt-LT" smtClean="0"/>
              <a:t>2017-11-26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154234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3C18C9FD-2674-4602-98FD-7DC1F34B3406}" type="datetimeFigureOut">
              <a:rPr lang="lt-LT" smtClean="0"/>
              <a:t>2017-11-26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170010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3C18C9FD-2674-4602-98FD-7DC1F34B3406}" type="datetimeFigureOut">
              <a:rPr lang="lt-LT" smtClean="0"/>
              <a:t>2017-11-26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274393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3C18C9FD-2674-4602-98FD-7DC1F34B3406}" type="datetimeFigureOut">
              <a:rPr lang="lt-LT" smtClean="0"/>
              <a:t>2017-11-26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1257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3C18C9FD-2674-4602-98FD-7DC1F34B3406}" type="datetimeFigureOut">
              <a:rPr lang="lt-LT" smtClean="0"/>
              <a:t>2017-11-26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109726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3C18C9FD-2674-4602-98FD-7DC1F34B3406}" type="datetimeFigureOut">
              <a:rPr lang="lt-LT" smtClean="0"/>
              <a:t>2017-11-26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290644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3C18C9FD-2674-4602-98FD-7DC1F34B3406}" type="datetimeFigureOut">
              <a:rPr lang="lt-LT" smtClean="0"/>
              <a:t>2017-11-26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339466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3C18C9FD-2674-4602-98FD-7DC1F34B3406}" type="datetimeFigureOut">
              <a:rPr lang="lt-LT" smtClean="0"/>
              <a:t>2017-11-26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15325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3C18C9FD-2674-4602-98FD-7DC1F34B3406}" type="datetimeFigureOut">
              <a:rPr lang="lt-LT" smtClean="0"/>
              <a:t>2017-11-26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45675FF-DE2D-4F87-A267-121BBB6A90AD}" type="slidenum">
              <a:rPr lang="lt-LT" smtClean="0"/>
              <a:t>‹#›</a:t>
            </a:fld>
            <a:endParaRPr lang="lt-LT"/>
          </a:p>
        </p:txBody>
      </p:sp>
    </p:spTree>
    <p:extLst>
      <p:ext uri="{BB962C8B-B14F-4D97-AF65-F5344CB8AC3E}">
        <p14:creationId xmlns:p14="http://schemas.microsoft.com/office/powerpoint/2010/main" val="42597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8C9FD-2674-4602-98FD-7DC1F34B3406}" type="datetimeFigureOut">
              <a:rPr lang="lt-LT" smtClean="0"/>
              <a:t>2017-11-26</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675FF-DE2D-4F87-A267-121BBB6A90AD}" type="slidenum">
              <a:rPr lang="lt-LT" smtClean="0"/>
              <a:t>‹#›</a:t>
            </a:fld>
            <a:endParaRPr lang="lt-LT"/>
          </a:p>
        </p:txBody>
      </p:sp>
    </p:spTree>
    <p:extLst>
      <p:ext uri="{BB962C8B-B14F-4D97-AF65-F5344CB8AC3E}">
        <p14:creationId xmlns:p14="http://schemas.microsoft.com/office/powerpoint/2010/main" val="49051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sijęs vaiz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2293" y="476518"/>
            <a:ext cx="5822620" cy="1754326"/>
          </a:xfrm>
          <a:prstGeom prst="rect">
            <a:avLst/>
          </a:prstGeom>
          <a:noFill/>
        </p:spPr>
        <p:txBody>
          <a:bodyPr wrap="none" rtlCol="0">
            <a:spAutoFit/>
          </a:bodyPr>
          <a:lstStyle/>
          <a:p>
            <a:r>
              <a:rPr lang="lt-LT" sz="6000" b="1" dirty="0" smtClean="0">
                <a:solidFill>
                  <a:srgbClr val="FFFF00"/>
                </a:solidFill>
                <a:effectLst>
                  <a:outerShdw blurRad="38100" dist="38100" dir="2700000" algn="tl">
                    <a:srgbClr val="000000">
                      <a:alpha val="43137"/>
                    </a:srgbClr>
                  </a:outerShdw>
                </a:effectLst>
                <a:latin typeface="Arial Black" panose="020B0A04020102020204" pitchFamily="34" charset="0"/>
              </a:rPr>
              <a:t>EVANGELIJA</a:t>
            </a:r>
            <a:r>
              <a:rPr lang="lt-LT" sz="4400" b="1" dirty="0" smtClean="0">
                <a:solidFill>
                  <a:srgbClr val="FFFF00"/>
                </a:solidFill>
                <a:effectLst>
                  <a:outerShdw blurRad="38100" dist="38100" dir="2700000" algn="tl">
                    <a:srgbClr val="000000">
                      <a:alpha val="43137"/>
                    </a:srgbClr>
                  </a:outerShdw>
                </a:effectLst>
                <a:latin typeface="Arial Black" panose="020B0A04020102020204" pitchFamily="34" charset="0"/>
              </a:rPr>
              <a:t> </a:t>
            </a:r>
          </a:p>
          <a:p>
            <a:pPr algn="ctr"/>
            <a:r>
              <a:rPr lang="lt-LT" sz="4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pagal </a:t>
            </a:r>
            <a:r>
              <a:rPr lang="lt-LT"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lt-LT" sz="4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uką</a:t>
            </a:r>
            <a:endParaRPr lang="lt-LT"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tačiakampis 2"/>
          <p:cNvSpPr/>
          <p:nvPr/>
        </p:nvSpPr>
        <p:spPr>
          <a:xfrm>
            <a:off x="961621" y="2645158"/>
            <a:ext cx="10783911" cy="1938992"/>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Kadangi daugelis rašė pasakojimą apie pas mus buvusius įvykius, kaip mums perdavė nuo pradžios savo akimis mačiusieji ir buvusieji žodžio tarnai, tai ir aš, rūpestingai viską nuo pradžios ištyręs, nusprendžiau surašyti tau, garbingasis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Teofiliau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sutvarkytą pasakojimą, kad įsitikintum tikrumu mokymo, kurio buvai išmokytas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1-4). </a:t>
            </a:r>
            <a:endPar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tačiakampis 3"/>
          <p:cNvSpPr/>
          <p:nvPr/>
        </p:nvSpPr>
        <p:spPr>
          <a:xfrm>
            <a:off x="974501" y="5005367"/>
            <a:ext cx="10075572" cy="1569660"/>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Pirmoje knygoje,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Teofiliau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aš parašiau apie viską, ką Jėzus pradėjo daryti ir mokyti iki tos dienos, kurią buvo paimtas į dangų, pirmiau per Šventąją Dvasią davęs savo išrinktiesiems apaštalams įsakymų</a:t>
            </a:r>
          </a:p>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Apd</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1-2). </a:t>
            </a:r>
            <a:endPar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450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sijęs vaiz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6366" y="296214"/>
            <a:ext cx="7852791" cy="584775"/>
          </a:xfrm>
          <a:prstGeom prst="rect">
            <a:avLst/>
          </a:prstGeom>
          <a:noFill/>
        </p:spPr>
        <p:txBody>
          <a:bodyPr wrap="none" rtlCol="0">
            <a:spAutoFit/>
          </a:bodyPr>
          <a:lstStyle/>
          <a:p>
            <a:r>
              <a:rPr lang="lt-LT" sz="3200" b="1" dirty="0" smtClean="0">
                <a:solidFill>
                  <a:srgbClr val="FFFF00"/>
                </a:solidFill>
                <a:effectLst>
                  <a:outerShdw blurRad="38100" dist="38100" dir="2700000" algn="tl">
                    <a:srgbClr val="000000">
                      <a:alpha val="43137"/>
                    </a:srgbClr>
                  </a:outerShdw>
                </a:effectLst>
                <a:latin typeface="Arial Black" panose="020B0A04020102020204" pitchFamily="34" charset="0"/>
              </a:rPr>
              <a:t>1. KAS PARAŠĖ ŠIĄ EVANGELIJĄ?</a:t>
            </a:r>
            <a:endParaRPr lang="lt-LT" sz="32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4" name="Stačiakampis 3"/>
          <p:cNvSpPr/>
          <p:nvPr/>
        </p:nvSpPr>
        <p:spPr>
          <a:xfrm>
            <a:off x="444552" y="913258"/>
            <a:ext cx="9123010" cy="461665"/>
          </a:xfrm>
          <a:prstGeom prst="rect">
            <a:avLst/>
          </a:prstGeom>
        </p:spPr>
        <p:txBody>
          <a:bodyPr wrap="non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Sveikina jus mylimasis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gydytojas Lukas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ir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Demas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(Kol 4, 14).</a:t>
            </a:r>
            <a:r>
              <a:rPr lang="lt-LT" b="0" i="1" dirty="0" smtClean="0">
                <a:solidFill>
                  <a:srgbClr val="000000"/>
                </a:solidFill>
                <a:effectLst/>
                <a:latin typeface="Arial" panose="020B0604020202020204" pitchFamily="34" charset="0"/>
              </a:rPr>
              <a:t> </a:t>
            </a:r>
            <a:endParaRPr lang="lt-LT" i="1" dirty="0"/>
          </a:p>
        </p:txBody>
      </p:sp>
      <p:sp>
        <p:nvSpPr>
          <p:cNvPr id="5" name="Stačiakampis 4"/>
          <p:cNvSpPr/>
          <p:nvPr/>
        </p:nvSpPr>
        <p:spPr>
          <a:xfrm>
            <a:off x="478279" y="1325382"/>
            <a:ext cx="10073399" cy="461665"/>
          </a:xfrm>
          <a:prstGeom prst="rect">
            <a:avLst/>
          </a:prstGeom>
        </p:spPr>
        <p:txBody>
          <a:bodyPr wrap="none">
            <a:spAutoFit/>
          </a:bodyPr>
          <a:lstStyle/>
          <a:p>
            <a:r>
              <a:rPr lang="lt-LT" sz="2400" b="1" i="1" dirty="0">
                <a:solidFill>
                  <a:srgbClr val="FFFF00"/>
                </a:solidFill>
                <a:effectLst>
                  <a:outerShdw blurRad="38100" dist="38100" dir="2700000" algn="tl">
                    <a:srgbClr val="000000">
                      <a:alpha val="43137"/>
                    </a:srgbClr>
                  </a:outerShdw>
                </a:effectLst>
                <a:latin typeface="Arial" panose="020B0604020202020204" pitchFamily="34" charset="0"/>
              </a:rPr>
              <a:t>M</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ano bendradarbiai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Morkus,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Aristarchas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Demas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Lukas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Fm</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1, 24).</a:t>
            </a:r>
            <a:r>
              <a:rPr lang="lt-LT" sz="2400" b="1" i="0" dirty="0" smtClean="0">
                <a:solidFill>
                  <a:schemeClr val="bg1"/>
                </a:solidFill>
                <a:effectLst>
                  <a:outerShdw blurRad="38100" dist="38100" dir="2700000" algn="tl">
                    <a:srgbClr val="000000">
                      <a:alpha val="43137"/>
                    </a:srgbClr>
                  </a:outerShdw>
                </a:effectLst>
                <a:latin typeface="Arial" panose="020B0604020202020204" pitchFamily="34" charset="0"/>
              </a:rPr>
              <a:t> </a:t>
            </a:r>
            <a:endParaRPr lang="lt-LT" sz="2400" b="1" dirty="0">
              <a:solidFill>
                <a:schemeClr val="bg1"/>
              </a:solidFill>
              <a:effectLst>
                <a:outerShdw blurRad="38100" dist="38100" dir="2700000" algn="tl">
                  <a:srgbClr val="000000">
                    <a:alpha val="43137"/>
                  </a:srgbClr>
                </a:outerShdw>
              </a:effectLst>
            </a:endParaRPr>
          </a:p>
        </p:txBody>
      </p:sp>
      <p:sp>
        <p:nvSpPr>
          <p:cNvPr id="6" name="Stačiakampis 5"/>
          <p:cNvSpPr/>
          <p:nvPr/>
        </p:nvSpPr>
        <p:spPr>
          <a:xfrm>
            <a:off x="485104" y="1827452"/>
            <a:ext cx="10642243" cy="1569660"/>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Pasistenk greitai atvykti pas mane, nes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Demas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pamilęs šį pasaulį, paliko mane ir iškeliavo į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Tesaloniką</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Krescentas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į Galatiją, Titas – į Dalmatiją.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Vienas Lukas tėra su manimi.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Pasiimk ir atvesk su savimi Morkų, jis man naudingas tarnavimui (2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 9-11).</a:t>
            </a:r>
            <a:endPar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Stačiakampis 6"/>
          <p:cNvSpPr/>
          <p:nvPr/>
        </p:nvSpPr>
        <p:spPr>
          <a:xfrm>
            <a:off x="218941" y="3441680"/>
            <a:ext cx="12247807" cy="3416320"/>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Kai kurie iš jų, būtent kipriečiai ir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kirėniečiai</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atvykę į </a:t>
            </a:r>
            <a:r>
              <a:rPr lang="lt-LT" sz="2400" b="1" i="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Antiochiją</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kreipėsi ir į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graikus,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skelbdami Viešpatį Jėzų. Viešpaties ranka buvo su jais: didelis žmonių skaičius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įtikėjo ir atsivertė į Viešpatį.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Žinia apie juos pasiekė Jeruzalės bažnyčios ausis, ir ji išsiuntė Barnabą į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Antiochiją</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Atvykęs ir pamatęs Dievo malonę, jis apsidžiaugė ir visus ragino ryžtinga širdimi pasilikti su Viešpačiu. Mat jis buvo geras vyras, pilnas Šventosios Dvasios ir tikėjimo. Ir Viešpačiui prisidėjo didelis būrys. Tada Barnabas nukeliavo į </a:t>
            </a:r>
            <a:r>
              <a:rPr lang="lt-LT" sz="2400" b="1" i="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Tarsą</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ieškoti Sauliaus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ir, radęs jį,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atsivedė į </a:t>
            </a:r>
            <a:r>
              <a:rPr lang="lt-LT" sz="2400" b="1" i="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Antiochiją</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Jiedu ištisus metus darbavosi bažnyčioje ir mokė gausų būrį.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Antiochijoje</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pirmą kartą imta vadinti mokinius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2400" b="1" i="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krikščionimis</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Apd</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 20-26). </a:t>
            </a:r>
            <a:endPar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48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sijęs vaiz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6366" y="296214"/>
            <a:ext cx="8289000" cy="584775"/>
          </a:xfrm>
          <a:prstGeom prst="rect">
            <a:avLst/>
          </a:prstGeom>
          <a:noFill/>
        </p:spPr>
        <p:txBody>
          <a:bodyPr wrap="none" rtlCol="0">
            <a:spAutoFit/>
          </a:bodyPr>
          <a:lstStyle/>
          <a:p>
            <a:r>
              <a:rPr lang="lt-LT" sz="3200" b="1" dirty="0">
                <a:solidFill>
                  <a:srgbClr val="FFFF00"/>
                </a:solidFill>
                <a:effectLst>
                  <a:outerShdw blurRad="38100" dist="38100" dir="2700000" algn="tl">
                    <a:srgbClr val="000000">
                      <a:alpha val="43137"/>
                    </a:srgbClr>
                  </a:outerShdw>
                </a:effectLst>
                <a:latin typeface="Arial Black" panose="020B0A04020102020204" pitchFamily="34" charset="0"/>
              </a:rPr>
              <a:t>2</a:t>
            </a:r>
            <a:r>
              <a:rPr lang="lt-LT" sz="3200" b="1" dirty="0" smtClean="0">
                <a:solidFill>
                  <a:srgbClr val="FFFF00"/>
                </a:solidFill>
                <a:effectLst>
                  <a:outerShdw blurRad="38100" dist="38100" dir="2700000" algn="tl">
                    <a:srgbClr val="000000">
                      <a:alpha val="43137"/>
                    </a:srgbClr>
                  </a:outerShdw>
                </a:effectLst>
                <a:latin typeface="Arial Black" panose="020B0A04020102020204" pitchFamily="34" charset="0"/>
              </a:rPr>
              <a:t>. KUO IŠSISKIRIA ŠI EVANGELIJA?</a:t>
            </a:r>
            <a:endParaRPr lang="lt-LT" sz="32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2" name="Stačiakampis 1"/>
          <p:cNvSpPr/>
          <p:nvPr/>
        </p:nvSpPr>
        <p:spPr>
          <a:xfrm>
            <a:off x="343437" y="958025"/>
            <a:ext cx="11848563" cy="1938992"/>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Kadangi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daugelis rašė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pasakojimą apie pas mus buvusius įvykius, kaip mums perdavė nuo pradžios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savo akimis mačiusieji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buvusieji žodžio tarnai,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tai ir aš,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rūpestingai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viską nuo pradžios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ištyręs,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nusprendžiau surašyti tau, garbingasis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Teofiliau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sutvarkytą pasakojimą,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 įsitikintum tikrumu mokymo, kurio buvai išmokytas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1-4). </a:t>
            </a:r>
            <a:endParaRPr lang="lt-LT" sz="2400" dirty="0"/>
          </a:p>
        </p:txBody>
      </p:sp>
      <p:sp>
        <p:nvSpPr>
          <p:cNvPr id="4" name="Stačiakampis 3"/>
          <p:cNvSpPr/>
          <p:nvPr/>
        </p:nvSpPr>
        <p:spPr>
          <a:xfrm>
            <a:off x="330558" y="2915820"/>
            <a:ext cx="11247550" cy="1200329"/>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Juk mes skelbėme jums mūsų Viešpaties Jėzaus Kristaus galybę ir atėjimą, ne mėgdžiodami gudriai išgalvotas pasakas, bet kaip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savo akimis matę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Jo didybę liudytojai (2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Pt</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1, 16).</a:t>
            </a:r>
            <a:r>
              <a:rPr lang="lt-LT" b="0" i="0" dirty="0" smtClean="0">
                <a:solidFill>
                  <a:srgbClr val="000000"/>
                </a:solidFill>
                <a:effectLst/>
                <a:latin typeface="Arial" panose="020B0604020202020204" pitchFamily="34" charset="0"/>
              </a:rPr>
              <a:t> </a:t>
            </a:r>
            <a:endParaRPr lang="lt-LT" dirty="0"/>
          </a:p>
        </p:txBody>
      </p:sp>
      <p:sp>
        <p:nvSpPr>
          <p:cNvPr id="5" name="Stačiakampis 4"/>
          <p:cNvSpPr/>
          <p:nvPr/>
        </p:nvSpPr>
        <p:spPr>
          <a:xfrm>
            <a:off x="356316" y="4213211"/>
            <a:ext cx="11633915" cy="1938992"/>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Penkioliktais ciesoriaus Tiberijaus viešpatavimo metais,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Poncijui</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Pilotui valdant Judėją, Erodui esant Galilėjos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tetrarchu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jo broliui Pilypui –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Iturėjos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bei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Trachonitidės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krašto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tetrarchu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Lisanijui</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Abilenės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tetrarchu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prie vyriausiųjų kunigų Ano ir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Kajafo</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buvo Viešpaties žodis Zacharijo sūnui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Jonui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dykumoje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1-2). </a:t>
            </a:r>
            <a:endPar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Stačiakampis 5"/>
          <p:cNvSpPr/>
          <p:nvPr/>
        </p:nvSpPr>
        <p:spPr>
          <a:xfrm>
            <a:off x="369194" y="6235402"/>
            <a:ext cx="12007403" cy="461665"/>
          </a:xfrm>
          <a:prstGeom prst="rect">
            <a:avLst/>
          </a:prstGeom>
        </p:spPr>
        <p:txBody>
          <a:bodyPr wrap="square">
            <a:spAutoFit/>
          </a:bodyPr>
          <a:lstStyle/>
          <a:p>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Jonas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pasirodė dykumoje, krikštijo ir skelbė atgailos krikštą...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Mk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1, 4) </a:t>
            </a:r>
            <a:endParaRPr lang="lt-LT"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8329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sijęs vaiz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6366" y="296214"/>
            <a:ext cx="8623451" cy="584775"/>
          </a:xfrm>
          <a:prstGeom prst="rect">
            <a:avLst/>
          </a:prstGeom>
          <a:noFill/>
        </p:spPr>
        <p:txBody>
          <a:bodyPr wrap="none" rtlCol="0">
            <a:spAutoFit/>
          </a:bodyPr>
          <a:lstStyle/>
          <a:p>
            <a:r>
              <a:rPr lang="lt-LT" sz="3200" b="1" dirty="0">
                <a:solidFill>
                  <a:srgbClr val="FFFF00"/>
                </a:solidFill>
                <a:effectLst>
                  <a:outerShdw blurRad="38100" dist="38100" dir="2700000" algn="tl">
                    <a:srgbClr val="000000">
                      <a:alpha val="43137"/>
                    </a:srgbClr>
                  </a:outerShdw>
                </a:effectLst>
                <a:latin typeface="Arial Black" panose="020B0A04020102020204" pitchFamily="34" charset="0"/>
              </a:rPr>
              <a:t>3</a:t>
            </a:r>
            <a:r>
              <a:rPr lang="lt-LT" sz="3200" b="1" dirty="0" smtClean="0">
                <a:solidFill>
                  <a:srgbClr val="FFFF00"/>
                </a:solidFill>
                <a:effectLst>
                  <a:outerShdw blurRad="38100" dist="38100" dir="2700000" algn="tl">
                    <a:srgbClr val="000000">
                      <a:alpha val="43137"/>
                    </a:srgbClr>
                  </a:outerShdw>
                </a:effectLst>
                <a:latin typeface="Arial Black" panose="020B0A04020102020204" pitchFamily="34" charset="0"/>
              </a:rPr>
              <a:t>. KAM ADRESUOTA ŠI EVANGELIJA?</a:t>
            </a:r>
            <a:endParaRPr lang="lt-LT" sz="32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2" name="Stačiakampis 1"/>
          <p:cNvSpPr/>
          <p:nvPr/>
        </p:nvSpPr>
        <p:spPr>
          <a:xfrm>
            <a:off x="343436" y="1073935"/>
            <a:ext cx="11724067" cy="1938992"/>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Kadangi daugelis rašė pasakojimą apie pas mus buvusius įvykius, kaip mums perdavė nuo pradžios savo akimis mačiusieji ir buvusieji žodžio tarnai, tai ir aš, rūpestingai viską nuo pradžios ištyręs, nusprendžiau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surašyti tau, garbingasis </a:t>
            </a:r>
            <a:r>
              <a:rPr lang="lt-LT" sz="2400" b="1" i="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Teofiliau</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sutvarkytą pasakojimą, kad įsitikintum tikrumu mokymo, kurio buvai išmokytas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1-4). </a:t>
            </a:r>
            <a:endParaRPr lang="lt-LT" sz="2400" dirty="0">
              <a:solidFill>
                <a:schemeClr val="bg1"/>
              </a:solidFill>
            </a:endParaRPr>
          </a:p>
        </p:txBody>
      </p:sp>
      <p:sp>
        <p:nvSpPr>
          <p:cNvPr id="4" name="Stačiakampis 3"/>
          <p:cNvSpPr/>
          <p:nvPr/>
        </p:nvSpPr>
        <p:spPr>
          <a:xfrm>
            <a:off x="369194" y="3244128"/>
            <a:ext cx="11118761" cy="1200329"/>
          </a:xfrm>
          <a:prstGeom prst="rect">
            <a:avLst/>
          </a:prstGeom>
        </p:spPr>
        <p:txBody>
          <a:bodyPr wrap="square">
            <a:spAutoFit/>
          </a:bodyPr>
          <a:lstStyle/>
          <a:p>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Pirmoje knygoje, </a:t>
            </a:r>
            <a:r>
              <a:rPr lang="lt-LT" sz="2400" b="1" i="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Teofiliau</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aš parašiau apie viską, ką Jėzus pradėjo daryti ir mokyti iki tos dienos, kurią buvo paimtas į dangų, pirmiau per Šventąją Dvasią davęs savo išrinktiesiems apaštalams įsakymų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Apd</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1-2). </a:t>
            </a:r>
            <a:endPar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tačiakampis 4"/>
          <p:cNvSpPr/>
          <p:nvPr/>
        </p:nvSpPr>
        <p:spPr>
          <a:xfrm>
            <a:off x="356316" y="4953850"/>
            <a:ext cx="10796788" cy="1200329"/>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Visas Raštas yra Dievo įkvėptas ir naudingas mokyti, barti, taisyti, auklėti teisumui,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 Dievo žmogus taptų tobulas,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pasiruošęs kiekvienam geram darbui (2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16-17). </a:t>
            </a:r>
            <a:endPar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912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sijęs vaiz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6366" y="296214"/>
            <a:ext cx="10524356" cy="584775"/>
          </a:xfrm>
          <a:prstGeom prst="rect">
            <a:avLst/>
          </a:prstGeom>
          <a:noFill/>
        </p:spPr>
        <p:txBody>
          <a:bodyPr wrap="none" rtlCol="0">
            <a:spAutoFit/>
          </a:bodyPr>
          <a:lstStyle/>
          <a:p>
            <a:r>
              <a:rPr lang="lt-LT" sz="3200" b="1" dirty="0">
                <a:solidFill>
                  <a:srgbClr val="FFFF00"/>
                </a:solidFill>
                <a:effectLst>
                  <a:outerShdw blurRad="38100" dist="38100" dir="2700000" algn="tl">
                    <a:srgbClr val="000000">
                      <a:alpha val="43137"/>
                    </a:srgbClr>
                  </a:outerShdw>
                </a:effectLst>
                <a:latin typeface="Arial Black" panose="020B0A04020102020204" pitchFamily="34" charset="0"/>
              </a:rPr>
              <a:t>4</a:t>
            </a:r>
            <a:r>
              <a:rPr lang="lt-LT" sz="3200" b="1" dirty="0" smtClean="0">
                <a:solidFill>
                  <a:srgbClr val="FFFF00"/>
                </a:solidFill>
                <a:effectLst>
                  <a:outerShdw blurRad="38100" dist="38100" dir="2700000" algn="tl">
                    <a:srgbClr val="000000">
                      <a:alpha val="43137"/>
                    </a:srgbClr>
                  </a:outerShdw>
                </a:effectLst>
                <a:latin typeface="Arial Black" panose="020B0A04020102020204" pitchFamily="34" charset="0"/>
              </a:rPr>
              <a:t>. KOKIU TIKSLU PARAŠYTA ŠI EVANGELIJA?</a:t>
            </a:r>
            <a:endParaRPr lang="lt-LT" sz="32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2" name="Stačiakampis 1"/>
          <p:cNvSpPr/>
          <p:nvPr/>
        </p:nvSpPr>
        <p:spPr>
          <a:xfrm>
            <a:off x="343436" y="1000036"/>
            <a:ext cx="11479369" cy="1200329"/>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 ir aš, rūpestingai viską nuo pradžios ištyręs, nusprendžiau surašyti tau, garbingasis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Teofiliau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sutvarkytą pasakojimą,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kad įsitikintum tikrumu mokymo, kurio buvai išmokytas</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1-4). </a:t>
            </a:r>
            <a:endParaRPr lang="lt-LT" sz="2400" dirty="0">
              <a:solidFill>
                <a:schemeClr val="bg1"/>
              </a:solidFill>
            </a:endParaRPr>
          </a:p>
        </p:txBody>
      </p:sp>
      <p:sp>
        <p:nvSpPr>
          <p:cNvPr id="4" name="Stačiakampis 3"/>
          <p:cNvSpPr/>
          <p:nvPr/>
        </p:nvSpPr>
        <p:spPr>
          <a:xfrm>
            <a:off x="343437" y="2310512"/>
            <a:ext cx="11376338" cy="830997"/>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Pirmoje knygoje,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Teofiliau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aš parašiau apie viską,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ką Jėzus pradėjo daryti ir mokyti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iki tos dienos, kurią buvo paimtas į dangų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Apd</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1). </a:t>
            </a:r>
            <a:endParaRPr lang="lt-LT" sz="2400" dirty="0">
              <a:solidFill>
                <a:schemeClr val="bg1"/>
              </a:solidFill>
            </a:endParaRPr>
          </a:p>
        </p:txBody>
      </p:sp>
      <p:sp>
        <p:nvSpPr>
          <p:cNvPr id="5" name="Stačiakampis 4"/>
          <p:cNvSpPr/>
          <p:nvPr/>
        </p:nvSpPr>
        <p:spPr>
          <a:xfrm>
            <a:off x="369195" y="3337655"/>
            <a:ext cx="11350580" cy="461665"/>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O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Jėzus augo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išmintimi, metais ir malone Dievo ir žmonių akyse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2, 52).</a:t>
            </a:r>
            <a:endParaRPr lang="lt-LT" sz="2400" b="1" i="1" dirty="0">
              <a:solidFill>
                <a:schemeClr val="bg1"/>
              </a:solidFill>
              <a:effectLst>
                <a:outerShdw blurRad="38100" dist="38100" dir="2700000" algn="tl">
                  <a:srgbClr val="000000">
                    <a:alpha val="43137"/>
                  </a:srgbClr>
                </a:outerShdw>
              </a:effectLst>
            </a:endParaRPr>
          </a:p>
        </p:txBody>
      </p:sp>
      <p:sp>
        <p:nvSpPr>
          <p:cNvPr id="6" name="Stačiakampis 5"/>
          <p:cNvSpPr/>
          <p:nvPr/>
        </p:nvSpPr>
        <p:spPr>
          <a:xfrm>
            <a:off x="356314" y="3981598"/>
            <a:ext cx="11234671" cy="461665"/>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Juk Žmogaus Sūnus atėjo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ieškoti ir gelbėti,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kas buvo pražuvę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19, 10).</a:t>
            </a:r>
            <a:endParaRPr lang="lt-LT" sz="2400" b="1" i="1" dirty="0">
              <a:solidFill>
                <a:schemeClr val="bg1"/>
              </a:solidFill>
              <a:effectLst>
                <a:outerShdw blurRad="38100" dist="38100" dir="2700000" algn="tl">
                  <a:srgbClr val="000000">
                    <a:alpha val="43137"/>
                  </a:srgbClr>
                </a:outerShdw>
              </a:effectLst>
            </a:endParaRPr>
          </a:p>
        </p:txBody>
      </p:sp>
      <p:sp>
        <p:nvSpPr>
          <p:cNvPr id="7" name="Stačiakampis 6"/>
          <p:cNvSpPr/>
          <p:nvPr/>
        </p:nvSpPr>
        <p:spPr>
          <a:xfrm>
            <a:off x="291919" y="4702815"/>
            <a:ext cx="11646796" cy="461665"/>
          </a:xfrm>
          <a:prstGeom prst="rect">
            <a:avLst/>
          </a:prstGeom>
        </p:spPr>
        <p:txBody>
          <a:bodyPr wrap="square">
            <a:spAutoFit/>
          </a:bodyPr>
          <a:lstStyle/>
          <a:p>
            <a:r>
              <a:rPr lang="lt-LT" sz="2400" b="1" i="1" dirty="0">
                <a:solidFill>
                  <a:schemeClr val="bg1"/>
                </a:solidFill>
                <a:effectLst>
                  <a:outerShdw blurRad="38100" dist="38100" dir="2700000" algn="tl">
                    <a:srgbClr val="000000">
                      <a:alpha val="43137"/>
                    </a:srgbClr>
                  </a:outerShdw>
                </a:effectLst>
                <a:latin typeface="Arial" panose="020B0604020202020204" pitchFamily="34" charset="0"/>
              </a:rPr>
              <a:t>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Kodėl vadinate mane: ‘Viešpatie, Viešpatie’, o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nedarote, ką sakau?</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a:t>
            </a:r>
            <a:r>
              <a:rPr lang="lt-LT" sz="2400" b="1" i="1" dirty="0" err="1" smtClean="0">
                <a:solidFill>
                  <a:schemeClr val="bg1"/>
                </a:solidFill>
                <a:effectLst>
                  <a:outerShdw blurRad="38100" dist="38100" dir="2700000" algn="tl">
                    <a:srgbClr val="000000">
                      <a:alpha val="43137"/>
                    </a:srgbClr>
                  </a:outerShdw>
                </a:effectLst>
                <a:latin typeface="Arial" panose="020B0604020202020204" pitchFamily="34" charset="0"/>
              </a:rPr>
              <a:t>Lk</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 6, 46).</a:t>
            </a:r>
            <a:endParaRPr lang="lt-LT" sz="2400" b="1" i="1" dirty="0">
              <a:solidFill>
                <a:schemeClr val="bg1"/>
              </a:solidFill>
              <a:effectLst>
                <a:outerShdw blurRad="38100" dist="38100" dir="2700000" algn="tl">
                  <a:srgbClr val="000000">
                    <a:alpha val="43137"/>
                  </a:srgbClr>
                </a:outerShdw>
              </a:effectLst>
            </a:endParaRPr>
          </a:p>
        </p:txBody>
      </p:sp>
      <p:sp>
        <p:nvSpPr>
          <p:cNvPr id="8" name="Stačiakampis 7"/>
          <p:cNvSpPr/>
          <p:nvPr/>
        </p:nvSpPr>
        <p:spPr>
          <a:xfrm>
            <a:off x="369194" y="5501306"/>
            <a:ext cx="11170276" cy="461665"/>
          </a:xfrm>
          <a:prstGeom prst="rect">
            <a:avLst/>
          </a:prstGeom>
        </p:spPr>
        <p:txBody>
          <a:bodyPr wrap="square">
            <a:spAutoFit/>
          </a:bodyPr>
          <a:lstStyle/>
          <a:p>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Kas sako esąs Jame, tas turi pats </a:t>
            </a:r>
            <a:r>
              <a:rPr lang="lt-LT" sz="2400" b="1" i="1" dirty="0" smtClean="0">
                <a:solidFill>
                  <a:srgbClr val="FFFF00"/>
                </a:solidFill>
                <a:effectLst>
                  <a:outerShdw blurRad="38100" dist="38100" dir="2700000" algn="tl">
                    <a:srgbClr val="000000">
                      <a:alpha val="43137"/>
                    </a:srgbClr>
                  </a:outerShdw>
                </a:effectLst>
                <a:latin typeface="Arial" panose="020B0604020202020204" pitchFamily="34" charset="0"/>
              </a:rPr>
              <a:t>taip elgtis, kaip ir Jis elgėsi </a:t>
            </a:r>
            <a:r>
              <a:rPr lang="lt-LT" sz="2400" b="1" i="1" dirty="0" smtClean="0">
                <a:solidFill>
                  <a:schemeClr val="bg1"/>
                </a:solidFill>
                <a:effectLst>
                  <a:outerShdw blurRad="38100" dist="38100" dir="2700000" algn="tl">
                    <a:srgbClr val="000000">
                      <a:alpha val="43137"/>
                    </a:srgbClr>
                  </a:outerShdw>
                </a:effectLst>
                <a:latin typeface="Arial" panose="020B0604020202020204" pitchFamily="34" charset="0"/>
              </a:rPr>
              <a:t>(1 Jn 2, 6).</a:t>
            </a:r>
            <a:endParaRPr lang="lt-LT"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110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576</Words>
  <Application>Microsoft Office PowerPoint</Application>
  <PresentationFormat>Plačiaekranė</PresentationFormat>
  <Paragraphs>26</Paragraphs>
  <Slides>5</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5</vt:i4>
      </vt:variant>
    </vt:vector>
  </HeadingPairs>
  <TitlesOfParts>
    <vt:vector size="10" baseType="lpstr">
      <vt:lpstr>Arial</vt:lpstr>
      <vt:lpstr>Arial Black</vt:lpstr>
      <vt:lpstr>Calibri</vt:lpstr>
      <vt:lpstr>Calibri Light</vt:lpstr>
      <vt:lpstr>„Office“ tema</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Gediminas Kapustavicius</dc:creator>
  <cp:lastModifiedBy>Gediminas Kapustavicius</cp:lastModifiedBy>
  <cp:revision>20</cp:revision>
  <dcterms:created xsi:type="dcterms:W3CDTF">2017-11-25T22:35:22Z</dcterms:created>
  <dcterms:modified xsi:type="dcterms:W3CDTF">2017-11-26T02:09:39Z</dcterms:modified>
</cp:coreProperties>
</file>